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0" r:id="rId1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239" autoAdjust="0"/>
    <p:restoredTop sz="94167" autoAdjust="0"/>
  </p:normalViewPr>
  <p:slideViewPr>
    <p:cSldViewPr>
      <p:cViewPr varScale="1">
        <p:scale>
          <a:sx n="70" d="100"/>
          <a:sy n="70" d="100"/>
        </p:scale>
        <p:origin x="-61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Recortar y redondear rectángulo de esquina sencilla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Triángulo rectángulo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10" name="9 Forma libre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10 Forma libre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Forma libre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A00314D5-128D-4938-8DB7-98C50BFF924F}" type="datetimeFigureOut">
              <a:rPr lang="es-ES" smtClean="0"/>
              <a:pPr/>
              <a:t>26/05/2010</a:t>
            </a:fld>
            <a:endParaRPr lang="es-ES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CF3959A-C5BE-41DC-AE9A-344579B7B5FF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2" name="1 Grupo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11 Forma libre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12 Forma libre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10" Type="http://schemas.openxmlformats.org/officeDocument/2006/relationships/image" Target="../media/image20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smtClean="0"/>
              <a:t>Gestor de eventos deportivos de grandes magnitudes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33400" y="3500438"/>
            <a:ext cx="7854696" cy="642942"/>
          </a:xfrm>
        </p:spPr>
        <p:txBody>
          <a:bodyPr/>
          <a:lstStyle/>
          <a:p>
            <a:pPr algn="ctr"/>
            <a:r>
              <a:rPr lang="es-ES" dirty="0" smtClean="0"/>
              <a:t>Olimpiadas 2mil</a:t>
            </a:r>
            <a:endParaRPr lang="es-ES" dirty="0"/>
          </a:p>
        </p:txBody>
      </p:sp>
      <p:sp>
        <p:nvSpPr>
          <p:cNvPr id="4" name="3 CuadroTexto"/>
          <p:cNvSpPr txBox="1"/>
          <p:nvPr/>
        </p:nvSpPr>
        <p:spPr>
          <a:xfrm>
            <a:off x="5000628" y="4500570"/>
            <a:ext cx="3571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 smtClean="0"/>
              <a:t>Francisco Huertas</a:t>
            </a:r>
          </a:p>
          <a:p>
            <a:pPr algn="r"/>
            <a:r>
              <a:rPr lang="es-ES" dirty="0" smtClean="0"/>
              <a:t>Gonzalo Ortiz</a:t>
            </a:r>
          </a:p>
          <a:p>
            <a:pPr algn="r"/>
            <a:r>
              <a:rPr lang="es-ES" dirty="0" smtClean="0"/>
              <a:t>Alicia Pérez</a:t>
            </a:r>
          </a:p>
          <a:p>
            <a:pPr algn="r"/>
            <a:r>
              <a:rPr lang="es-ES" dirty="0" smtClean="0"/>
              <a:t>Laura </a:t>
            </a:r>
            <a:r>
              <a:rPr lang="es-ES" dirty="0" err="1" smtClean="0"/>
              <a:t>Reyero</a:t>
            </a:r>
            <a:endParaRPr lang="es-ES" dirty="0" smtClean="0"/>
          </a:p>
          <a:p>
            <a:pPr algn="r"/>
            <a:r>
              <a:rPr lang="es-ES" dirty="0" smtClean="0"/>
              <a:t>Gabriela Ruíz</a:t>
            </a:r>
          </a:p>
          <a:p>
            <a:pPr algn="r"/>
            <a:r>
              <a:rPr lang="es-ES" dirty="0" smtClean="0"/>
              <a:t>Rubén </a:t>
            </a:r>
            <a:r>
              <a:rPr lang="es-ES" dirty="0" err="1" smtClean="0"/>
              <a:t>Tarancón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71472" y="214290"/>
            <a:ext cx="7772400" cy="1362456"/>
          </a:xfrm>
        </p:spPr>
        <p:txBody>
          <a:bodyPr/>
          <a:lstStyle/>
          <a:p>
            <a:r>
              <a:rPr lang="es-ES" dirty="0" smtClean="0"/>
              <a:t>COI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1500174"/>
            <a:ext cx="7858180" cy="5077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71472" y="928670"/>
            <a:ext cx="7772400" cy="1362456"/>
          </a:xfrm>
        </p:spPr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Modelo de datos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71472" y="2428868"/>
            <a:ext cx="7772400" cy="4000528"/>
          </a:xfrm>
        </p:spPr>
        <p:txBody>
          <a:bodyPr/>
          <a:lstStyle/>
          <a:p>
            <a:pPr algn="just"/>
            <a:r>
              <a:rPr lang="es-ES" dirty="0" smtClean="0"/>
              <a:t>Para desarrollar la capa de base de datos nos hemos decantado por Oracle.</a:t>
            </a:r>
          </a:p>
          <a:p>
            <a:pPr algn="just"/>
            <a:r>
              <a:rPr lang="es-ES" dirty="0" smtClean="0"/>
              <a:t>En la base de datos vamos a guardar toda la información de la aplicación(árbitros, emplazamientos, eventos, entradas… ).</a:t>
            </a:r>
          </a:p>
          <a:p>
            <a:pPr algn="just"/>
            <a:r>
              <a:rPr lang="es-ES" dirty="0" smtClean="0"/>
              <a:t>A esta capa se accede mediante la capa de negocio, para ello hemos diseñado un </a:t>
            </a:r>
            <a:r>
              <a:rPr lang="es-ES" dirty="0" err="1" smtClean="0"/>
              <a:t>access</a:t>
            </a:r>
            <a:r>
              <a:rPr lang="es-ES" dirty="0" smtClean="0"/>
              <a:t> control para que todos los usuarios puedan acceder a todos los privilegios: por ejemplo, un usuario nunca va a poder modificar la tabla resultado, solo podrá el árbitro.</a:t>
            </a:r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Capa de negocio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3796170"/>
          </a:xfrm>
        </p:spPr>
        <p:txBody>
          <a:bodyPr>
            <a:normAutofit/>
          </a:bodyPr>
          <a:lstStyle/>
          <a:p>
            <a:r>
              <a:rPr lang="es-ES_tradnl" dirty="0" smtClean="0"/>
              <a:t>Cada </a:t>
            </a:r>
            <a:r>
              <a:rPr lang="es-ES_tradnl" dirty="0" smtClean="0"/>
              <a:t>competición se organiza por separado y tiene asociados unos eventos </a:t>
            </a:r>
            <a:r>
              <a:rPr lang="es-ES_tradnl" dirty="0" smtClean="0"/>
              <a:t>distintos.</a:t>
            </a:r>
          </a:p>
          <a:p>
            <a:r>
              <a:rPr lang="es-ES_tradnl" dirty="0" smtClean="0"/>
              <a:t>Cada emplazamiento determina el número de entradas que se pondrán a la venta para el evento correspondiente</a:t>
            </a:r>
            <a:r>
              <a:rPr lang="es-ES_tradnl" dirty="0" smtClean="0"/>
              <a:t>.</a:t>
            </a:r>
          </a:p>
          <a:p>
            <a:r>
              <a:rPr lang="es-ES_tradnl" dirty="0" smtClean="0"/>
              <a:t>En el acta reflejamos cada uno de los resultados de los equipos participantes en el evento</a:t>
            </a:r>
            <a:r>
              <a:rPr lang="es-ES_tradnl" dirty="0" smtClean="0"/>
              <a:t>.</a:t>
            </a:r>
          </a:p>
          <a:p>
            <a:r>
              <a:rPr lang="es-ES_tradnl" dirty="0" smtClean="0"/>
              <a:t>Debido a que las sanciones y las lesiones son particulares para cada deportista participante en el evento, las hemos considerado como entidades aparte.</a:t>
            </a:r>
            <a:endParaRPr lang="es-ES_tradnl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Interfaz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3296104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s-ES" sz="2800" dirty="0" smtClean="0"/>
              <a:t>   Facilidad de comprensión, aprendizaje y uso</a:t>
            </a:r>
          </a:p>
          <a:p>
            <a:pPr>
              <a:buFont typeface="Arial" pitchFamily="34" charset="0"/>
              <a:buChar char="•"/>
            </a:pPr>
            <a:r>
              <a:rPr lang="es-ES" sz="2800" dirty="0" smtClean="0"/>
              <a:t>   Representación fija y permanente</a:t>
            </a:r>
          </a:p>
          <a:p>
            <a:pPr>
              <a:buFont typeface="Arial" pitchFamily="34" charset="0"/>
              <a:buChar char="•"/>
            </a:pPr>
            <a:r>
              <a:rPr lang="es-ES" sz="2800" dirty="0" smtClean="0"/>
              <a:t>   Fácil identificación de las operaciones</a:t>
            </a:r>
          </a:p>
          <a:p>
            <a:pPr>
              <a:buFont typeface="Arial" pitchFamily="34" charset="0"/>
              <a:buChar char="•"/>
            </a:pPr>
            <a:r>
              <a:rPr lang="es-ES" sz="2800" dirty="0" smtClean="0"/>
              <a:t>   Operaciones rápidas e incrementales</a:t>
            </a:r>
          </a:p>
          <a:p>
            <a:pPr>
              <a:buFont typeface="Arial" pitchFamily="34" charset="0"/>
              <a:buChar char="•"/>
            </a:pPr>
            <a:r>
              <a:rPr lang="es-ES" sz="2800" dirty="0" smtClean="0"/>
              <a:t>   Notificaciones de error adecuados al usuario.</a:t>
            </a: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71472" y="500042"/>
            <a:ext cx="7772400" cy="1362456"/>
          </a:xfrm>
        </p:spPr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Interfaz - Usuario externo</a:t>
            </a:r>
            <a:endParaRPr lang="es-ES" dirty="0"/>
          </a:p>
        </p:txBody>
      </p:sp>
      <p:pic>
        <p:nvPicPr>
          <p:cNvPr id="34" name="33 Imagen" descr="Noticias copy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14414" y="1857364"/>
            <a:ext cx="7000892" cy="4667261"/>
          </a:xfrm>
          <a:prstGeom prst="rect">
            <a:avLst/>
          </a:prstGeom>
        </p:spPr>
      </p:pic>
      <p:sp>
        <p:nvSpPr>
          <p:cNvPr id="35" name="34 Flecha izquierda"/>
          <p:cNvSpPr/>
          <p:nvPr/>
        </p:nvSpPr>
        <p:spPr>
          <a:xfrm>
            <a:off x="2143108" y="4572008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6" name="35 Imagen" descr="Disciplinas copy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4414" y="1857364"/>
            <a:ext cx="7000924" cy="4643470"/>
          </a:xfrm>
          <a:prstGeom prst="rect">
            <a:avLst/>
          </a:prstGeom>
        </p:spPr>
      </p:pic>
      <p:sp>
        <p:nvSpPr>
          <p:cNvPr id="37" name="36 Flecha abajo"/>
          <p:cNvSpPr/>
          <p:nvPr/>
        </p:nvSpPr>
        <p:spPr>
          <a:xfrm>
            <a:off x="2928926" y="2714620"/>
            <a:ext cx="214314" cy="3571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37 Flecha izquierda"/>
          <p:cNvSpPr/>
          <p:nvPr/>
        </p:nvSpPr>
        <p:spPr>
          <a:xfrm>
            <a:off x="2285984" y="4857760"/>
            <a:ext cx="285752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9" name="38 Imagen" descr="Calendario copy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14414" y="1857364"/>
            <a:ext cx="7000924" cy="4643470"/>
          </a:xfrm>
          <a:prstGeom prst="rect">
            <a:avLst/>
          </a:prstGeom>
        </p:spPr>
      </p:pic>
      <p:sp>
        <p:nvSpPr>
          <p:cNvPr id="40" name="39 Flecha abajo"/>
          <p:cNvSpPr/>
          <p:nvPr/>
        </p:nvSpPr>
        <p:spPr>
          <a:xfrm>
            <a:off x="7072330" y="2714620"/>
            <a:ext cx="214314" cy="3571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2" name="41 Flecha izquierda"/>
          <p:cNvSpPr/>
          <p:nvPr/>
        </p:nvSpPr>
        <p:spPr>
          <a:xfrm>
            <a:off x="2143108" y="5072074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3" name="42 Imagen" descr="Resultados copy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14414" y="1857364"/>
            <a:ext cx="7000924" cy="464347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0"/>
                            </p:stCondLst>
                            <p:childTnLst>
                              <p:par>
                                <p:cTn id="1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1000"/>
                            </p:stCondLst>
                            <p:childTnLst>
                              <p:par>
                                <p:cTn id="37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38" grpId="0" animBg="1"/>
      <p:bldP spid="40" grpId="0" animBg="1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71472" y="500042"/>
            <a:ext cx="7772400" cy="1362456"/>
          </a:xfrm>
        </p:spPr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Interfaz – Registro</a:t>
            </a:r>
            <a:endParaRPr lang="es-ES" dirty="0"/>
          </a:p>
        </p:txBody>
      </p:sp>
      <p:pic>
        <p:nvPicPr>
          <p:cNvPr id="13" name="12 Imagen" descr="Noticias copy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14414" y="1857364"/>
            <a:ext cx="7000892" cy="4667262"/>
          </a:xfrm>
          <a:prstGeom prst="rect">
            <a:avLst/>
          </a:prstGeom>
        </p:spPr>
      </p:pic>
      <p:sp>
        <p:nvSpPr>
          <p:cNvPr id="14" name="13 Flecha izquierda"/>
          <p:cNvSpPr/>
          <p:nvPr/>
        </p:nvSpPr>
        <p:spPr>
          <a:xfrm>
            <a:off x="2000232" y="3214686"/>
            <a:ext cx="428628" cy="142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5" name="14 Imagen" descr="Registr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4414" y="1785926"/>
            <a:ext cx="7000924" cy="4643470"/>
          </a:xfrm>
          <a:prstGeom prst="rect">
            <a:avLst/>
          </a:prstGeom>
        </p:spPr>
      </p:pic>
      <p:sp>
        <p:nvSpPr>
          <p:cNvPr id="18" name="17 CuadroTexto"/>
          <p:cNvSpPr txBox="1"/>
          <p:nvPr/>
        </p:nvSpPr>
        <p:spPr>
          <a:xfrm>
            <a:off x="3929058" y="3571876"/>
            <a:ext cx="11430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Olimpiadas2mil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1" name="20 CuadroTexto"/>
          <p:cNvSpPr txBox="1"/>
          <p:nvPr/>
        </p:nvSpPr>
        <p:spPr>
          <a:xfrm>
            <a:off x="3929058" y="3857628"/>
            <a:ext cx="10715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*************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3929058" y="4071942"/>
            <a:ext cx="10715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*************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3" name="22 CuadroTexto"/>
          <p:cNvSpPr txBox="1"/>
          <p:nvPr/>
        </p:nvSpPr>
        <p:spPr>
          <a:xfrm>
            <a:off x="3929058" y="4286256"/>
            <a:ext cx="107157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555000444Y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4" name="23 CuadroTexto"/>
          <p:cNvSpPr txBox="1"/>
          <p:nvPr/>
        </p:nvSpPr>
        <p:spPr>
          <a:xfrm>
            <a:off x="3929058" y="4500570"/>
            <a:ext cx="114300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Olimpiadas2mil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5" name="24 CuadroTexto"/>
          <p:cNvSpPr txBox="1"/>
          <p:nvPr/>
        </p:nvSpPr>
        <p:spPr>
          <a:xfrm>
            <a:off x="3929058" y="4714884"/>
            <a:ext cx="114300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Proyecto IS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8" name="27 CuadroTexto"/>
          <p:cNvSpPr txBox="1"/>
          <p:nvPr/>
        </p:nvSpPr>
        <p:spPr>
          <a:xfrm>
            <a:off x="3929058" y="4929198"/>
            <a:ext cx="11430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FDI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29" name="28 CuadroTexto"/>
          <p:cNvSpPr txBox="1"/>
          <p:nvPr/>
        </p:nvSpPr>
        <p:spPr>
          <a:xfrm>
            <a:off x="3929058" y="5143512"/>
            <a:ext cx="11430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Madrid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0" name="29 CuadroTexto"/>
          <p:cNvSpPr txBox="1"/>
          <p:nvPr/>
        </p:nvSpPr>
        <p:spPr>
          <a:xfrm>
            <a:off x="6000760" y="3571876"/>
            <a:ext cx="11430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 smtClean="0">
                <a:solidFill>
                  <a:schemeClr val="bg1"/>
                </a:solidFill>
                <a:latin typeface="Century Gothic" pitchFamily="34" charset="0"/>
              </a:rPr>
              <a:t>España</a:t>
            </a:r>
            <a:endParaRPr lang="es-ES" sz="8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1" name="30 CuadroTexto"/>
          <p:cNvSpPr txBox="1"/>
          <p:nvPr/>
        </p:nvSpPr>
        <p:spPr>
          <a:xfrm>
            <a:off x="6072198" y="4071942"/>
            <a:ext cx="107157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666555444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46" name="45 CuadroTexto"/>
          <p:cNvSpPr txBox="1"/>
          <p:nvPr/>
        </p:nvSpPr>
        <p:spPr>
          <a:xfrm>
            <a:off x="6072198" y="3857628"/>
            <a:ext cx="107157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600" dirty="0"/>
          </a:p>
        </p:txBody>
      </p:sp>
      <p:sp>
        <p:nvSpPr>
          <p:cNvPr id="47" name="46 CuadroTexto"/>
          <p:cNvSpPr txBox="1"/>
          <p:nvPr/>
        </p:nvSpPr>
        <p:spPr>
          <a:xfrm>
            <a:off x="6000760" y="3857628"/>
            <a:ext cx="114300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" dirty="0" smtClean="0">
                <a:solidFill>
                  <a:schemeClr val="bg1"/>
                </a:solidFill>
                <a:latin typeface="Century Gothic" pitchFamily="34" charset="0"/>
              </a:rPr>
              <a:t>olimpiadas@google.com</a:t>
            </a:r>
            <a:endParaRPr lang="es-ES" sz="6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48" name="47 CuadroTexto"/>
          <p:cNvSpPr txBox="1"/>
          <p:nvPr/>
        </p:nvSpPr>
        <p:spPr>
          <a:xfrm>
            <a:off x="6072198" y="4286256"/>
            <a:ext cx="107157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Estudiante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49" name="48 Flecha derecha"/>
          <p:cNvSpPr/>
          <p:nvPr/>
        </p:nvSpPr>
        <p:spPr>
          <a:xfrm>
            <a:off x="5786446" y="6000768"/>
            <a:ext cx="428628" cy="1428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0" name="49 Imagen" descr="RegistroHecho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14414" y="1785926"/>
            <a:ext cx="7000924" cy="471490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7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8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600"/>
                            </p:stCondLst>
                            <p:childTnLst>
                              <p:par>
                                <p:cTn id="2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3" dur="80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4" dur="80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80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160"/>
                            </p:stCondLst>
                            <p:childTnLst>
                              <p:par>
                                <p:cTn id="27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9" dur="80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0" dur="80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80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720"/>
                            </p:stCondLst>
                            <p:childTnLst>
                              <p:par>
                                <p:cTn id="33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5" dur="80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6" dur="80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80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160"/>
                            </p:stCondLst>
                            <p:childTnLst>
                              <p:par>
                                <p:cTn id="39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1" dur="8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2" dur="80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80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760"/>
                            </p:stCondLst>
                            <p:childTnLst>
                              <p:par>
                                <p:cTn id="4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7" dur="80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8" dur="80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80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200"/>
                            </p:stCondLst>
                            <p:childTnLst>
                              <p:par>
                                <p:cTn id="5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53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54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360"/>
                            </p:stCondLst>
                            <p:childTnLst>
                              <p:par>
                                <p:cTn id="57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59" dur="80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60" dur="80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80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640"/>
                            </p:stCondLst>
                            <p:childTnLst>
                              <p:par>
                                <p:cTn id="63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65" dur="80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66" dur="80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80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920"/>
                            </p:stCondLst>
                            <p:childTnLst>
                              <p:par>
                                <p:cTn id="69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1" dur="80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72" dur="80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80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800"/>
                            </p:stCondLst>
                            <p:childTnLst>
                              <p:par>
                                <p:cTn id="7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7" dur="8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78" dur="80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80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00"/>
                            </p:stCondLst>
                            <p:childTnLst>
                              <p:par>
                                <p:cTn id="8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83" dur="80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4" dur="80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80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640"/>
                            </p:stCondLst>
                            <p:childTnLst>
                              <p:par>
                                <p:cTn id="87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640"/>
                            </p:stCondLst>
                            <p:childTnLst>
                              <p:par>
                                <p:cTn id="91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/>
      <p:bldP spid="21" grpId="0"/>
      <p:bldP spid="22" grpId="0"/>
      <p:bldP spid="23" grpId="0"/>
      <p:bldP spid="24" grpId="0"/>
      <p:bldP spid="25" grpId="0"/>
      <p:bldP spid="28" grpId="0"/>
      <p:bldP spid="29" grpId="0"/>
      <p:bldP spid="30" grpId="0"/>
      <p:bldP spid="31" grpId="0"/>
      <p:bldP spid="47" grpId="0"/>
      <p:bldP spid="48" grpId="0"/>
      <p:bldP spid="4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71472" y="500042"/>
            <a:ext cx="7772400" cy="1362456"/>
          </a:xfrm>
        </p:spPr>
        <p:txBody>
          <a:bodyPr/>
          <a:lstStyle/>
          <a:p>
            <a:r>
              <a:rPr lang="es-ES" dirty="0" smtClean="0"/>
              <a:t>División en capas:</a:t>
            </a:r>
            <a:br>
              <a:rPr lang="es-ES" dirty="0" smtClean="0"/>
            </a:br>
            <a:r>
              <a:rPr lang="es-ES" dirty="0" smtClean="0"/>
              <a:t>Interfaz - </a:t>
            </a:r>
            <a:r>
              <a:rPr lang="es-ES" sz="4800" dirty="0" smtClean="0"/>
              <a:t>Usuario Registrado</a:t>
            </a:r>
            <a:endParaRPr lang="es-ES" dirty="0"/>
          </a:p>
        </p:txBody>
      </p:sp>
      <p:pic>
        <p:nvPicPr>
          <p:cNvPr id="26" name="25 Imagen" descr="Logi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0100" y="1857364"/>
            <a:ext cx="6929454" cy="4619636"/>
          </a:xfrm>
          <a:prstGeom prst="rect">
            <a:avLst/>
          </a:prstGeom>
        </p:spPr>
      </p:pic>
      <p:sp>
        <p:nvSpPr>
          <p:cNvPr id="32" name="31 CuadroTexto"/>
          <p:cNvSpPr txBox="1"/>
          <p:nvPr/>
        </p:nvSpPr>
        <p:spPr>
          <a:xfrm>
            <a:off x="4857752" y="4071942"/>
            <a:ext cx="1143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700" dirty="0" smtClean="0"/>
          </a:p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Olimpiadas2mil</a:t>
            </a:r>
          </a:p>
          <a:p>
            <a:endParaRPr lang="es-ES" sz="700" dirty="0" smtClean="0">
              <a:solidFill>
                <a:schemeClr val="bg1"/>
              </a:solidFill>
              <a:latin typeface="Century Gothic" pitchFamily="34" charset="0"/>
            </a:endParaRPr>
          </a:p>
          <a:p>
            <a:r>
              <a:rPr lang="es-ES" sz="700" dirty="0" smtClean="0">
                <a:solidFill>
                  <a:schemeClr val="bg1"/>
                </a:solidFill>
                <a:latin typeface="Century Gothic" pitchFamily="34" charset="0"/>
              </a:rPr>
              <a:t>****************</a:t>
            </a:r>
            <a:endParaRPr lang="es-ES" sz="7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3" name="32 Flecha izquierda"/>
          <p:cNvSpPr/>
          <p:nvPr/>
        </p:nvSpPr>
        <p:spPr>
          <a:xfrm>
            <a:off x="5643570" y="4714884"/>
            <a:ext cx="357190" cy="142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4" name="33 Imagen" descr="Logou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35" name="34 Flecha izquierda"/>
          <p:cNvSpPr/>
          <p:nvPr/>
        </p:nvSpPr>
        <p:spPr>
          <a:xfrm>
            <a:off x="2071670" y="4071942"/>
            <a:ext cx="214314" cy="142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6" name="35 Imagen" descr="EventosOnlineNuevoVideo copy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37" name="36 Flecha abajo"/>
          <p:cNvSpPr/>
          <p:nvPr/>
        </p:nvSpPr>
        <p:spPr>
          <a:xfrm>
            <a:off x="3643306" y="2857496"/>
            <a:ext cx="142876" cy="214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37 Flecha izquierda"/>
          <p:cNvSpPr/>
          <p:nvPr/>
        </p:nvSpPr>
        <p:spPr>
          <a:xfrm>
            <a:off x="3500430" y="5214950"/>
            <a:ext cx="285752" cy="14287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38 Flecha derecha"/>
          <p:cNvSpPr/>
          <p:nvPr/>
        </p:nvSpPr>
        <p:spPr>
          <a:xfrm>
            <a:off x="6929454" y="5500702"/>
            <a:ext cx="285752" cy="214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0" name="39 Imagen" descr="EventosOnlineNuevoVideo2 copy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41" name="40 Flecha izquierda"/>
          <p:cNvSpPr/>
          <p:nvPr/>
        </p:nvSpPr>
        <p:spPr>
          <a:xfrm>
            <a:off x="6357950" y="5715016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2" name="41 Imagen" descr="EventosOnlineNuevoVideo3 copy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43" name="42 Flecha izquierda"/>
          <p:cNvSpPr/>
          <p:nvPr/>
        </p:nvSpPr>
        <p:spPr>
          <a:xfrm>
            <a:off x="6000760" y="5072074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43 Flecha izquierda"/>
          <p:cNvSpPr/>
          <p:nvPr/>
        </p:nvSpPr>
        <p:spPr>
          <a:xfrm>
            <a:off x="2285984" y="6072206"/>
            <a:ext cx="285752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5" name="44 Imagen" descr="GestionEntradasReservasVacias copy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51" name="50 Flecha izquierda"/>
          <p:cNvSpPr/>
          <p:nvPr/>
        </p:nvSpPr>
        <p:spPr>
          <a:xfrm>
            <a:off x="3428992" y="3071810"/>
            <a:ext cx="285752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2" name="51 Imagen" descr="GestionEntradasNuevaEntrada copy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53" name="52 Flecha abajo"/>
          <p:cNvSpPr/>
          <p:nvPr/>
        </p:nvSpPr>
        <p:spPr>
          <a:xfrm>
            <a:off x="3571868" y="3286124"/>
            <a:ext cx="285752" cy="2143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4" name="53 Flecha izquierda"/>
          <p:cNvSpPr/>
          <p:nvPr/>
        </p:nvSpPr>
        <p:spPr>
          <a:xfrm>
            <a:off x="3571868" y="5143512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5" name="54 Flecha derecha"/>
          <p:cNvSpPr/>
          <p:nvPr/>
        </p:nvSpPr>
        <p:spPr>
          <a:xfrm>
            <a:off x="7000892" y="5500702"/>
            <a:ext cx="285752" cy="214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6" name="55 Imagen" descr="GestionEntradasNuevaEntrada2 copy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57" name="56 Flecha derecha"/>
          <p:cNvSpPr/>
          <p:nvPr/>
        </p:nvSpPr>
        <p:spPr>
          <a:xfrm>
            <a:off x="3929058" y="4929198"/>
            <a:ext cx="428628" cy="2857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57 Flecha izquierda"/>
          <p:cNvSpPr/>
          <p:nvPr/>
        </p:nvSpPr>
        <p:spPr>
          <a:xfrm>
            <a:off x="7143768" y="4929198"/>
            <a:ext cx="500066" cy="28575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1" name="60 Flecha arriba"/>
          <p:cNvSpPr/>
          <p:nvPr/>
        </p:nvSpPr>
        <p:spPr>
          <a:xfrm>
            <a:off x="5214942" y="6000768"/>
            <a:ext cx="357190" cy="2857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2" name="61 Flecha arriba"/>
          <p:cNvSpPr/>
          <p:nvPr/>
        </p:nvSpPr>
        <p:spPr>
          <a:xfrm>
            <a:off x="6500826" y="6000768"/>
            <a:ext cx="357190" cy="2857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3" name="62 Imagen" descr="GestionEntradasReservasAnulacionesCompras copy.jp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64" name="63 Flecha arriba"/>
          <p:cNvSpPr/>
          <p:nvPr/>
        </p:nvSpPr>
        <p:spPr>
          <a:xfrm>
            <a:off x="6643702" y="4286256"/>
            <a:ext cx="285752" cy="28575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6" name="65 Flecha abajo"/>
          <p:cNvSpPr/>
          <p:nvPr/>
        </p:nvSpPr>
        <p:spPr>
          <a:xfrm>
            <a:off x="7143768" y="3643314"/>
            <a:ext cx="285752" cy="2857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66 Flecha izquierda"/>
          <p:cNvSpPr/>
          <p:nvPr/>
        </p:nvSpPr>
        <p:spPr>
          <a:xfrm>
            <a:off x="1857356" y="3357562"/>
            <a:ext cx="357190" cy="21431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8" name="67 Imagen" descr="Logou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00100" y="1857364"/>
            <a:ext cx="6929486" cy="4643470"/>
          </a:xfrm>
          <a:prstGeom prst="rect">
            <a:avLst/>
          </a:prstGeom>
        </p:spPr>
      </p:pic>
      <p:sp>
        <p:nvSpPr>
          <p:cNvPr id="69" name="68 Flecha arriba"/>
          <p:cNvSpPr/>
          <p:nvPr/>
        </p:nvSpPr>
        <p:spPr>
          <a:xfrm>
            <a:off x="5143504" y="5357826"/>
            <a:ext cx="357190" cy="42862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bg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40"/>
                            </p:stCondLst>
                            <p:childTnLst>
                              <p:par>
                                <p:cTn id="1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40"/>
                            </p:stCondLst>
                            <p:childTnLst>
                              <p:par>
                                <p:cTn id="15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240"/>
                            </p:stCondLst>
                            <p:childTnLst>
                              <p:par>
                                <p:cTn id="2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240"/>
                            </p:stCondLst>
                            <p:childTnLst>
                              <p:par>
                                <p:cTn id="25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240"/>
                            </p:stCondLst>
                            <p:childTnLst>
                              <p:par>
                                <p:cTn id="3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240"/>
                            </p:stCondLst>
                            <p:childTnLst>
                              <p:par>
                                <p:cTn id="3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240"/>
                            </p:stCondLst>
                            <p:childTnLst>
                              <p:par>
                                <p:cTn id="3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2240"/>
                            </p:stCondLst>
                            <p:childTnLst>
                              <p:par>
                                <p:cTn id="43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240"/>
                            </p:stCondLst>
                            <p:childTnLst>
                              <p:par>
                                <p:cTn id="4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240"/>
                            </p:stCondLst>
                            <p:childTnLst>
                              <p:par>
                                <p:cTn id="53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9240"/>
                            </p:stCondLst>
                            <p:childTnLst>
                              <p:par>
                                <p:cTn id="5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240"/>
                            </p:stCondLst>
                            <p:childTnLst>
                              <p:par>
                                <p:cTn id="63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1240"/>
                            </p:stCondLst>
                            <p:childTnLst>
                              <p:par>
                                <p:cTn id="67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4240"/>
                            </p:stCondLst>
                            <p:childTnLst>
                              <p:par>
                                <p:cTn id="73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240"/>
                            </p:stCondLst>
                            <p:childTnLst>
                              <p:par>
                                <p:cTn id="77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8240"/>
                            </p:stCondLst>
                            <p:childTnLst>
                              <p:par>
                                <p:cTn id="83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9240"/>
                            </p:stCondLst>
                            <p:childTnLst>
                              <p:par>
                                <p:cTn id="87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240"/>
                            </p:stCondLst>
                            <p:childTnLst>
                              <p:par>
                                <p:cTn id="9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1240"/>
                            </p:stCondLst>
                            <p:childTnLst>
                              <p:par>
                                <p:cTn id="95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4240"/>
                            </p:stCondLst>
                            <p:childTnLst>
                              <p:par>
                                <p:cTn id="10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5240"/>
                            </p:stCondLst>
                            <p:childTnLst>
                              <p:par>
                                <p:cTn id="10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6240"/>
                            </p:stCondLst>
                            <p:childTnLst>
                              <p:par>
                                <p:cTn id="109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7240"/>
                            </p:stCondLst>
                            <p:childTnLst>
                              <p:par>
                                <p:cTn id="113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37740"/>
                            </p:stCondLst>
                            <p:childTnLst>
                              <p:par>
                                <p:cTn id="117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8740"/>
                            </p:stCondLst>
                            <p:childTnLst>
                              <p:par>
                                <p:cTn id="121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41740"/>
                            </p:stCondLst>
                            <p:childTnLst>
                              <p:par>
                                <p:cTn id="127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42740"/>
                            </p:stCondLst>
                            <p:childTnLst>
                              <p:par>
                                <p:cTn id="131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3740"/>
                            </p:stCondLst>
                            <p:childTnLst>
                              <p:par>
                                <p:cTn id="13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4740"/>
                            </p:stCondLst>
                            <p:childTnLst>
                              <p:par>
                                <p:cTn id="139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47740"/>
                            </p:stCondLst>
                            <p:childTnLst>
                              <p:par>
                                <p:cTn id="145" presetID="4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animBg="1"/>
      <p:bldP spid="35" grpId="0" animBg="1"/>
      <p:bldP spid="37" grpId="0" animBg="1"/>
      <p:bldP spid="38" grpId="0" animBg="1"/>
      <p:bldP spid="39" grpId="0" animBg="1"/>
      <p:bldP spid="41" grpId="0" animBg="1"/>
      <p:bldP spid="43" grpId="0" animBg="1"/>
      <p:bldP spid="44" grpId="0" animBg="1"/>
      <p:bldP spid="51" grpId="0" animBg="1"/>
      <p:bldP spid="53" grpId="0" animBg="1"/>
      <p:bldP spid="54" grpId="0" animBg="1"/>
      <p:bldP spid="55" grpId="0" animBg="1"/>
      <p:bldP spid="57" grpId="0" animBg="1"/>
      <p:bldP spid="58" grpId="0" animBg="1"/>
      <p:bldP spid="61" grpId="0" animBg="1"/>
      <p:bldP spid="61" grpId="1" animBg="1"/>
      <p:bldP spid="62" grpId="0" animBg="1"/>
      <p:bldP spid="64" grpId="0" animBg="1"/>
      <p:bldP spid="66" grpId="0" animBg="1"/>
      <p:bldP spid="67" grpId="0" animBg="1"/>
      <p:bldP spid="6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Conclusión: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3724732"/>
          </a:xfrm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Motivación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400" dirty="0" smtClean="0"/>
              <a:t>La organización de eventos deportivos supone una gran complejidad debido a la diversidad de tareas y volumen de datos con las que se relaciona.</a:t>
            </a:r>
            <a:endParaRPr lang="es-E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Necesidades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3653294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800" dirty="0" smtClean="0"/>
              <a:t> Planificación de eventos: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Selección de emplazamientos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Distribución en el tiempo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Distribución de equipos y árbitros en los eventos</a:t>
            </a:r>
          </a:p>
          <a:p>
            <a:pPr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800" dirty="0" smtClean="0"/>
              <a:t>Plataforma web: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Calendario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Noticias</a:t>
            </a:r>
          </a:p>
          <a:p>
            <a:pPr lvl="1">
              <a:buClr>
                <a:schemeClr val="tx1"/>
              </a:buClr>
              <a:buSzPct val="105000"/>
              <a:buFont typeface="Arial" pitchFamily="34" charset="0"/>
              <a:buChar char="•"/>
            </a:pPr>
            <a:r>
              <a:rPr lang="es-ES" sz="2400" dirty="0" smtClean="0"/>
              <a:t>Venta de entradas</a:t>
            </a:r>
          </a:p>
          <a:p>
            <a:pPr algn="ctr">
              <a:buClr>
                <a:schemeClr val="tx1"/>
              </a:buClr>
              <a:buSzPct val="105000"/>
              <a:buFont typeface="Arial" pitchFamily="34" charset="0"/>
              <a:buChar char="•"/>
            </a:pPr>
            <a:endParaRPr lang="es-ES" sz="2800" dirty="0" smtClean="0"/>
          </a:p>
          <a:p>
            <a:pPr algn="ctr">
              <a:buClr>
                <a:schemeClr val="tx1"/>
              </a:buClr>
              <a:buSzPct val="105000"/>
              <a:buFont typeface="Arial" pitchFamily="34" charset="0"/>
              <a:buChar char="•"/>
            </a:pPr>
            <a:endParaRPr lang="es-ES" sz="2800" dirty="0" smtClean="0"/>
          </a:p>
          <a:p>
            <a:pPr algn="ctr">
              <a:buClr>
                <a:schemeClr val="tx1"/>
              </a:buClr>
              <a:buSzPct val="105000"/>
              <a:buFont typeface="Arial" pitchFamily="34" charset="0"/>
              <a:buChar char="•"/>
            </a:pPr>
            <a:endParaRPr lang="es-E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Solución: todo en uno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3296104"/>
          </a:xfrm>
        </p:spPr>
        <p:txBody>
          <a:bodyPr>
            <a:normAutofit/>
          </a:bodyPr>
          <a:lstStyle/>
          <a:p>
            <a:r>
              <a:rPr lang="es-ES" dirty="0" err="1" smtClean="0"/>
              <a:t>Olimipiadas</a:t>
            </a:r>
            <a:r>
              <a:rPr lang="es-ES" dirty="0" smtClean="0"/>
              <a:t> 2mil integra estas capacidades en un único producto de manera que:</a:t>
            </a:r>
          </a:p>
          <a:p>
            <a:pPr>
              <a:buFont typeface="Arial" pitchFamily="34" charset="0"/>
              <a:buChar char="•"/>
            </a:pPr>
            <a:r>
              <a:rPr lang="es-ES" dirty="0" smtClean="0"/>
              <a:t>	Pueda delegarse  todo el sistema informático de las olimpiadas en u</a:t>
            </a:r>
            <a:r>
              <a:rPr lang="es-ES" sz="2400" dirty="0" smtClean="0"/>
              <a:t>na única empresa</a:t>
            </a:r>
          </a:p>
          <a:p>
            <a:pPr lvl="2">
              <a:buFont typeface="Arial" pitchFamily="34" charset="0"/>
              <a:buChar char="•"/>
            </a:pPr>
            <a:r>
              <a:rPr lang="es-ES" sz="2400" dirty="0" smtClean="0"/>
              <a:t>El software generado será reutilizable para  futuras olimpiadas y otros eventos deportivos</a:t>
            </a:r>
          </a:p>
          <a:p>
            <a:pPr lvl="2">
              <a:buFont typeface="Arial" pitchFamily="34" charset="0"/>
              <a:buChar char="•"/>
            </a:pPr>
            <a:endParaRPr lang="es-ES" sz="2400" dirty="0" smtClean="0"/>
          </a:p>
          <a:p>
            <a:pPr>
              <a:buFont typeface="Arial" pitchFamily="34" charset="0"/>
              <a:buChar char="•"/>
            </a:pPr>
            <a:endParaRPr lang="es-E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00034" y="500042"/>
            <a:ext cx="7772400" cy="1362456"/>
          </a:xfrm>
        </p:spPr>
        <p:txBody>
          <a:bodyPr/>
          <a:lstStyle/>
          <a:p>
            <a:r>
              <a:rPr lang="es-ES" dirty="0" smtClean="0"/>
              <a:t>Perfiles de usuario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71472" y="1857364"/>
            <a:ext cx="7772400" cy="5000636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USUARIO NO REGISTRADO </a:t>
            </a:r>
          </a:p>
          <a:p>
            <a:r>
              <a:rPr lang="es-ES" dirty="0" smtClean="0"/>
              <a:t>Cualquier usuario sin identificarse</a:t>
            </a:r>
          </a:p>
          <a:p>
            <a:r>
              <a:rPr lang="es-ES" dirty="0" smtClean="0"/>
              <a:t>USUARIO REGISTRADO </a:t>
            </a:r>
          </a:p>
          <a:p>
            <a:r>
              <a:rPr lang="es-ES" dirty="0" smtClean="0"/>
              <a:t>Cualquier usuario identificado mediante una clave de usuario y una contraseña. </a:t>
            </a:r>
          </a:p>
          <a:p>
            <a:r>
              <a:rPr lang="es-ES" dirty="0" smtClean="0"/>
              <a:t>ÁRBITRO </a:t>
            </a:r>
          </a:p>
          <a:p>
            <a:r>
              <a:rPr lang="es-ES" dirty="0" smtClean="0"/>
              <a:t>Reservado para los árbitros de las competiciones. </a:t>
            </a:r>
          </a:p>
          <a:p>
            <a:r>
              <a:rPr lang="es-ES" dirty="0" smtClean="0"/>
              <a:t>COI </a:t>
            </a:r>
          </a:p>
          <a:p>
            <a:r>
              <a:rPr lang="es-ES" dirty="0" smtClean="0"/>
              <a:t>Reservado para miembros del Comité Olímpico Internacional. </a:t>
            </a:r>
          </a:p>
          <a:p>
            <a:r>
              <a:rPr lang="es-ES" dirty="0" smtClean="0"/>
              <a:t>AYUNTAMIENTO </a:t>
            </a:r>
          </a:p>
          <a:p>
            <a:r>
              <a:rPr lang="es-ES" dirty="0" smtClean="0"/>
              <a:t>Reservado para miembro del ayuntamiento local</a:t>
            </a:r>
          </a:p>
          <a:p>
            <a:r>
              <a:rPr lang="es-ES" dirty="0" smtClean="0"/>
              <a:t>ADMINISTRACIÓN – GESTOR DE EVENTOS </a:t>
            </a:r>
          </a:p>
          <a:p>
            <a:r>
              <a:rPr lang="es-ES" dirty="0" smtClean="0"/>
              <a:t>Usuarios registrado encargado de la gestión de eventos.</a:t>
            </a:r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Usuario no </a:t>
            </a:r>
            <a:r>
              <a:rPr lang="es-ES" dirty="0" err="1" smtClean="0"/>
              <a:t>logueado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00034" y="571480"/>
            <a:ext cx="7772400" cy="1362456"/>
          </a:xfrm>
        </p:spPr>
        <p:txBody>
          <a:bodyPr/>
          <a:lstStyle/>
          <a:p>
            <a:r>
              <a:rPr lang="es-ES" dirty="0" smtClean="0"/>
              <a:t>Usuario </a:t>
            </a:r>
            <a:r>
              <a:rPr lang="es-ES" dirty="0" err="1" smtClean="0"/>
              <a:t>logueado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1" y="2000240"/>
            <a:ext cx="8763411" cy="4643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Árbitro</a:t>
            </a:r>
            <a:endParaRPr lang="es-E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43240" y="2786058"/>
            <a:ext cx="2743200" cy="244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00034" y="571480"/>
            <a:ext cx="7772400" cy="1362456"/>
          </a:xfrm>
        </p:spPr>
        <p:txBody>
          <a:bodyPr/>
          <a:lstStyle/>
          <a:p>
            <a:r>
              <a:rPr lang="es-ES" dirty="0" smtClean="0"/>
              <a:t>Ayuntamiento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1857364"/>
            <a:ext cx="8358246" cy="4683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ujo">
  <a:themeElements>
    <a:clrScheme name="Fluj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ujo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uj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402</TotalTime>
  <Words>396</Words>
  <Application>Microsoft Office PowerPoint</Application>
  <PresentationFormat>Presentación en pantalla (4:3)</PresentationFormat>
  <Paragraphs>77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Flujo</vt:lpstr>
      <vt:lpstr>Gestor de eventos deportivos de grandes magnitudes</vt:lpstr>
      <vt:lpstr>Motivación</vt:lpstr>
      <vt:lpstr>Necesidades</vt:lpstr>
      <vt:lpstr>Solución: todo en uno</vt:lpstr>
      <vt:lpstr>Perfiles de usuario</vt:lpstr>
      <vt:lpstr>Usuario no logueado</vt:lpstr>
      <vt:lpstr>Usuario logueado</vt:lpstr>
      <vt:lpstr>Árbitro</vt:lpstr>
      <vt:lpstr>Ayuntamiento</vt:lpstr>
      <vt:lpstr>COI</vt:lpstr>
      <vt:lpstr>División en capas: Modelo de datos</vt:lpstr>
      <vt:lpstr>División en capas: Capa de negocio</vt:lpstr>
      <vt:lpstr>División en capas: Interfaz</vt:lpstr>
      <vt:lpstr>División en capas: Interfaz - Usuario externo</vt:lpstr>
      <vt:lpstr>División en capas: Interfaz – Registro</vt:lpstr>
      <vt:lpstr>División en capas: Interfaz - Usuario Registrado</vt:lpstr>
      <vt:lpstr>Conclusión: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Gestor de eventos deportivos de grandes magnitudes</dc:title>
  <dc:creator>Windows User</dc:creator>
  <cp:lastModifiedBy>WinuE</cp:lastModifiedBy>
  <cp:revision>52</cp:revision>
  <dcterms:created xsi:type="dcterms:W3CDTF">2010-05-21T15:54:35Z</dcterms:created>
  <dcterms:modified xsi:type="dcterms:W3CDTF">2010-05-26T18:27:12Z</dcterms:modified>
</cp:coreProperties>
</file>

<file path=docProps/thumbnail.jpeg>
</file>